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21"/>
  </p:notesMasterIdLst>
  <p:handoutMasterIdLst>
    <p:handoutMasterId r:id="rId22"/>
  </p:handoutMasterIdLst>
  <p:sldIdLst>
    <p:sldId id="308" r:id="rId2"/>
    <p:sldId id="311" r:id="rId3"/>
    <p:sldId id="307" r:id="rId4"/>
    <p:sldId id="327" r:id="rId5"/>
    <p:sldId id="328" r:id="rId6"/>
    <p:sldId id="326" r:id="rId7"/>
    <p:sldId id="319" r:id="rId8"/>
    <p:sldId id="320" r:id="rId9"/>
    <p:sldId id="317" r:id="rId10"/>
    <p:sldId id="325" r:id="rId11"/>
    <p:sldId id="329" r:id="rId12"/>
    <p:sldId id="330" r:id="rId13"/>
    <p:sldId id="331" r:id="rId14"/>
    <p:sldId id="332" r:id="rId15"/>
    <p:sldId id="333" r:id="rId16"/>
    <p:sldId id="321" r:id="rId17"/>
    <p:sldId id="322" r:id="rId18"/>
    <p:sldId id="324" r:id="rId19"/>
    <p:sldId id="310" r:id="rId2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F7F7F"/>
    <a:srgbClr val="6C6C6C"/>
    <a:srgbClr val="E8E8E8"/>
    <a:srgbClr val="F2F2F2"/>
    <a:srgbClr val="4C4C4C"/>
    <a:srgbClr val="565656"/>
    <a:srgbClr val="2A5DA5"/>
    <a:srgbClr val="2A67A5"/>
    <a:srgbClr val="2A7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8" autoAdjust="0"/>
    <p:restoredTop sz="94625" autoAdjust="0"/>
  </p:normalViewPr>
  <p:slideViewPr>
    <p:cSldViewPr snapToGrid="0" snapToObjects="1">
      <p:cViewPr>
        <p:scale>
          <a:sx n="195" d="100"/>
          <a:sy n="195" d="100"/>
        </p:scale>
        <p:origin x="120" y="3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9F3A4-7CE6-7D4B-82F4-AAB0A89D24A0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3AD1B-1BAA-D548-ACF0-7463C0C7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062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3C395-96D9-3549-B668-03A5D401BEEB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59DD9-C07A-0F4A-BE38-5AFB42BB2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538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59DD9-C07A-0F4A-BE38-5AFB42BB2A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40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12"/>
          <p:cNvSpPr>
            <a:spLocks noChangeAspect="1"/>
          </p:cNvSpPr>
          <p:nvPr userDrawn="1"/>
        </p:nvSpPr>
        <p:spPr>
          <a:xfrm>
            <a:off x="1177110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>
            <a:spLocks noChangeAspect="1"/>
          </p:cNvSpPr>
          <p:nvPr userDrawn="1"/>
        </p:nvSpPr>
        <p:spPr>
          <a:xfrm>
            <a:off x="10624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228725"/>
            <a:ext cx="7772400" cy="1370882"/>
          </a:xfrm>
        </p:spPr>
        <p:txBody>
          <a:bodyPr lIns="0" tIns="0" rIns="0" bIns="0" anchor="b">
            <a:noAutofit/>
          </a:bodyPr>
          <a:lstStyle>
            <a:lvl1pPr algn="r">
              <a:defRPr sz="2800" b="0" i="0">
                <a:solidFill>
                  <a:srgbClr val="123E5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of the presentation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674620"/>
            <a:ext cx="7772400" cy="514782"/>
          </a:xfrm>
        </p:spPr>
        <p:txBody>
          <a:bodyPr lIns="0" tIns="0" rIns="0" bIns="0" anchor="t">
            <a:noAutofit/>
          </a:bodyPr>
          <a:lstStyle>
            <a:lvl1pPr marL="0" indent="0" algn="r">
              <a:buNone/>
              <a:defRPr sz="1400" b="0" i="1" spc="100">
                <a:solidFill>
                  <a:schemeClr val="accent3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 </a:t>
            </a:r>
          </a:p>
        </p:txBody>
      </p:sp>
      <p:pic>
        <p:nvPicPr>
          <p:cNvPr id="12" name="Picture 11" descr="NCI-Logo-Color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282743"/>
            <a:ext cx="3993515" cy="38100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4297680"/>
            <a:ext cx="2286000" cy="356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lang="en-US" sz="1200" smtClean="0"/>
            </a:lvl1pPr>
          </a:lstStyle>
          <a:p>
            <a:pPr>
              <a:defRPr/>
            </a:pPr>
            <a:r>
              <a:rPr lang="en-US" dirty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2474676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Right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550981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2"/>
          </p:nvPr>
        </p:nvSpPr>
        <p:spPr>
          <a:xfrm>
            <a:off x="493776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320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Right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4550981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3776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3747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Graphic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1" name="Picture 10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14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Graphic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17762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2" name="Picture 11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57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07219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agon 9"/>
          <p:cNvSpPr/>
          <p:nvPr userDrawn="1"/>
        </p:nvSpPr>
        <p:spPr>
          <a:xfrm>
            <a:off x="0" y="0"/>
            <a:ext cx="8458198" cy="5143500"/>
          </a:xfrm>
          <a:prstGeom prst="homePlate">
            <a:avLst>
              <a:gd name="adj" fmla="val 20935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/>
          <p:cNvSpPr/>
          <p:nvPr userDrawn="1"/>
        </p:nvSpPr>
        <p:spPr>
          <a:xfrm>
            <a:off x="0" y="0"/>
            <a:ext cx="7289798" cy="5143500"/>
          </a:xfrm>
          <a:prstGeom prst="homePlate">
            <a:avLst>
              <a:gd name="adj" fmla="val 20935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3"/>
          <p:cNvSpPr txBox="1">
            <a:spLocks noChangeArrowheads="1"/>
          </p:cNvSpPr>
          <p:nvPr userDrawn="1"/>
        </p:nvSpPr>
        <p:spPr bwMode="auto">
          <a:xfrm>
            <a:off x="1996889" y="4356100"/>
            <a:ext cx="51867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 err="1">
                <a:solidFill>
                  <a:srgbClr val="606060"/>
                </a:solidFill>
                <a:latin typeface="Arial" charset="0"/>
              </a:rPr>
              <a:t>www.cancer.gov</a:t>
            </a:r>
            <a:r>
              <a:rPr lang="en-US" sz="1600" b="1" dirty="0">
                <a:solidFill>
                  <a:srgbClr val="606060"/>
                </a:solidFill>
                <a:latin typeface="Arial" charset="0"/>
              </a:rPr>
              <a:t>                 </a:t>
            </a:r>
            <a:r>
              <a:rPr lang="en-US" sz="1600" b="1" dirty="0" err="1">
                <a:solidFill>
                  <a:srgbClr val="606060"/>
                </a:solidFill>
                <a:latin typeface="Arial" charset="0"/>
              </a:rPr>
              <a:t>www.cancer.gov</a:t>
            </a:r>
            <a:r>
              <a:rPr lang="en-US" sz="1600" b="1" dirty="0">
                <a:solidFill>
                  <a:srgbClr val="606060"/>
                </a:solidFill>
                <a:latin typeface="Arial" charset="0"/>
              </a:rPr>
              <a:t>/</a:t>
            </a:r>
            <a:r>
              <a:rPr lang="en-US" sz="1600" b="1" dirty="0" err="1">
                <a:solidFill>
                  <a:srgbClr val="606060"/>
                </a:solidFill>
                <a:latin typeface="Arial" charset="0"/>
              </a:rPr>
              <a:t>espanol</a:t>
            </a:r>
            <a:endParaRPr lang="en-US" sz="1600" b="1" dirty="0">
              <a:solidFill>
                <a:srgbClr val="606060"/>
              </a:solidFill>
              <a:latin typeface="Arial" charset="0"/>
            </a:endParaRPr>
          </a:p>
        </p:txBody>
      </p:sp>
      <p:pic>
        <p:nvPicPr>
          <p:cNvPr id="12" name="Picture 11" descr="HHS_NIH_NCI RGB_Logos_Lockup_COL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72" y="1967858"/>
            <a:ext cx="3463392" cy="11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1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agon 11"/>
          <p:cNvSpPr>
            <a:spLocks noChangeAspect="1"/>
          </p:cNvSpPr>
          <p:nvPr userDrawn="1"/>
        </p:nvSpPr>
        <p:spPr>
          <a:xfrm>
            <a:off x="1177110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>
            <a:spLocks noChangeAspect="1"/>
          </p:cNvSpPr>
          <p:nvPr userDrawn="1"/>
        </p:nvSpPr>
        <p:spPr>
          <a:xfrm>
            <a:off x="10624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1371600"/>
            <a:ext cx="3017520" cy="1371600"/>
          </a:xfrm>
        </p:spPr>
        <p:txBody>
          <a:bodyPr lIns="0" tIns="0" rIns="0" bIns="0" anchor="b">
            <a:noAutofit/>
          </a:bodyPr>
          <a:lstStyle>
            <a:lvl1pPr algn="r">
              <a:lnSpc>
                <a:spcPct val="90000"/>
              </a:lnSpc>
              <a:defRPr sz="240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9" name="Picture 8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34256" y="0"/>
            <a:ext cx="4297680" cy="5148072"/>
          </a:xfrm>
        </p:spPr>
        <p:txBody>
          <a:bodyPr anchor="ctr">
            <a:noAutofit/>
          </a:bodyPr>
          <a:lstStyle>
            <a:lvl1pPr marL="457200" marR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i="1">
                <a:solidFill>
                  <a:srgbClr val="000000"/>
                </a:solidFill>
              </a:defRPr>
            </a:lvl1pPr>
            <a:lvl2pPr marL="6858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900" i="1" kern="1200" baseline="0" dirty="0" smtClean="0">
                <a:solidFill>
                  <a:srgbClr val="000000"/>
                </a:solidFill>
                <a:latin typeface="+mn-lt"/>
                <a:ea typeface="ＭＳ Ｐゴシック" charset="0"/>
                <a:cs typeface="SapientCentroSlab-Light"/>
              </a:defRPr>
            </a:lvl2pPr>
          </a:lstStyle>
          <a:p>
            <a:r>
              <a:rPr lang="en-US" dirty="0"/>
              <a:t>Agenda Item 1</a:t>
            </a:r>
          </a:p>
          <a:p>
            <a:pPr lvl="1"/>
            <a:r>
              <a:rPr lang="en-US" dirty="0"/>
              <a:t>Agenda Item 1a</a:t>
            </a:r>
          </a:p>
          <a:p>
            <a:pPr lvl="1"/>
            <a:r>
              <a:rPr lang="en-US" dirty="0"/>
              <a:t>Agenda Item 1b</a:t>
            </a:r>
          </a:p>
          <a:p>
            <a:r>
              <a:rPr lang="en-US" dirty="0"/>
              <a:t>Agenda Item 2</a:t>
            </a:r>
          </a:p>
          <a:p>
            <a:pPr lvl="1"/>
            <a:r>
              <a:rPr lang="en-US" dirty="0"/>
              <a:t>Agenda Item 2a</a:t>
            </a:r>
          </a:p>
          <a:p>
            <a:pPr lvl="1"/>
            <a:r>
              <a:rPr lang="en-US" dirty="0"/>
              <a:t>Agenda Item 2b</a:t>
            </a:r>
          </a:p>
          <a:p>
            <a:r>
              <a:rPr lang="en-US" dirty="0"/>
              <a:t>Agenda Item 3</a:t>
            </a:r>
          </a:p>
          <a:p>
            <a:pPr marL="6858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3a</a:t>
            </a:r>
          </a:p>
          <a:p>
            <a:pPr marL="6858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3b</a:t>
            </a:r>
          </a:p>
        </p:txBody>
      </p:sp>
    </p:spTree>
    <p:extLst>
      <p:ext uri="{BB962C8B-B14F-4D97-AF65-F5344CB8AC3E}">
        <p14:creationId xmlns:p14="http://schemas.microsoft.com/office/powerpoint/2010/main" val="98528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 userDrawn="1"/>
        </p:nvSpPr>
        <p:spPr>
          <a:xfrm>
            <a:off x="0" y="0"/>
            <a:ext cx="8458198" cy="5143500"/>
          </a:xfrm>
          <a:prstGeom prst="homePlate">
            <a:avLst>
              <a:gd name="adj" fmla="val 20935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 userDrawn="1"/>
        </p:nvSpPr>
        <p:spPr>
          <a:xfrm>
            <a:off x="0" y="0"/>
            <a:ext cx="7289798" cy="5143500"/>
          </a:xfrm>
          <a:prstGeom prst="homePlate">
            <a:avLst>
              <a:gd name="adj" fmla="val 20935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29000" y="1817370"/>
            <a:ext cx="5029199" cy="1371600"/>
          </a:xfrm>
        </p:spPr>
        <p:txBody>
          <a:bodyPr lIns="0" tIns="0" rIns="0" bIns="0" anchor="b">
            <a:noAutofit/>
          </a:bodyPr>
          <a:lstStyle>
            <a:lvl1pPr algn="r">
              <a:defRPr sz="2800" spc="-8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8999" y="3257550"/>
            <a:ext cx="5022892" cy="51435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 b="0" i="1" spc="100">
                <a:solidFill>
                  <a:schemeClr val="accent3"/>
                </a:solidFill>
                <a:latin typeface="+mn-lt"/>
                <a:cs typeface="SapientCentroSlab-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8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1" name="Picture 10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1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>
            <a:spLocks noChangeAspect="1"/>
          </p:cNvSpPr>
          <p:nvPr userDrawn="1"/>
        </p:nvSpPr>
        <p:spPr>
          <a:xfrm>
            <a:off x="1523357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>
            <a:spLocks noChangeAspect="1"/>
          </p:cNvSpPr>
          <p:nvPr userDrawn="1"/>
        </p:nvSpPr>
        <p:spPr>
          <a:xfrm>
            <a:off x="0" y="0"/>
            <a:ext cx="3228985" cy="5148072"/>
          </a:xfrm>
          <a:prstGeom prst="homePlate">
            <a:avLst>
              <a:gd name="adj" fmla="val 32357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395471" y="1817370"/>
            <a:ext cx="4062728" cy="1371600"/>
          </a:xfrm>
        </p:spPr>
        <p:txBody>
          <a:bodyPr lIns="0" tIns="0" rIns="0" bIns="0" anchor="b">
            <a:noAutofit/>
          </a:bodyPr>
          <a:lstStyle>
            <a:lvl1pPr algn="r">
              <a:defRPr sz="2800" spc="-80">
                <a:solidFill>
                  <a:srgbClr val="BB0E3D"/>
                </a:solidFill>
                <a:latin typeface="+mj-lt"/>
                <a:cs typeface="SapientSansBold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95471" y="3257550"/>
            <a:ext cx="4056420" cy="51435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 b="0" i="1" spc="100">
                <a:solidFill>
                  <a:schemeClr val="accent3"/>
                </a:solidFill>
                <a:latin typeface="+mn-lt"/>
                <a:cs typeface="SapientCentroSlab-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3" name="Picture 12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9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 userDrawn="1"/>
        </p:nvSpPr>
        <p:spPr>
          <a:xfrm>
            <a:off x="0" y="0"/>
            <a:ext cx="8458198" cy="5143500"/>
          </a:xfrm>
          <a:prstGeom prst="homePlate">
            <a:avLst>
              <a:gd name="adj" fmla="val 20935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 userDrawn="1"/>
        </p:nvSpPr>
        <p:spPr>
          <a:xfrm>
            <a:off x="0" y="0"/>
            <a:ext cx="7289798" cy="5143500"/>
          </a:xfrm>
          <a:prstGeom prst="homePlate">
            <a:avLst>
              <a:gd name="adj" fmla="val 20935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371600"/>
            <a:ext cx="7772400" cy="2400300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 i="1" baseline="0">
                <a:solidFill>
                  <a:srgbClr val="123E57"/>
                </a:solidFill>
                <a:latin typeface="+mn-lt"/>
                <a:cs typeface="SapientCentroSlab-Light"/>
              </a:defRPr>
            </a:lvl1pPr>
          </a:lstStyle>
          <a:p>
            <a:pPr lvl="0"/>
            <a:r>
              <a:rPr lang="en-US" dirty="0"/>
              <a:t>Vision Quote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fugit </a:t>
            </a:r>
            <a:r>
              <a:rPr lang="en-US" dirty="0" err="1"/>
              <a:t>liberavisse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nec</a:t>
            </a:r>
            <a:r>
              <a:rPr lang="en-US" dirty="0"/>
              <a:t> at. </a:t>
            </a:r>
            <a:r>
              <a:rPr lang="en-US" dirty="0" err="1"/>
              <a:t>Essent</a:t>
            </a:r>
            <a:r>
              <a:rPr lang="en-US" dirty="0"/>
              <a:t> </a:t>
            </a:r>
            <a:r>
              <a:rPr lang="en-US" dirty="0" err="1"/>
              <a:t>elaboraret</a:t>
            </a:r>
            <a:r>
              <a:rPr lang="en-US" dirty="0"/>
              <a:t> </a:t>
            </a:r>
            <a:r>
              <a:rPr lang="en-US" dirty="0" err="1"/>
              <a:t>conclusionemque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eam</a:t>
            </a:r>
            <a:r>
              <a:rPr lang="en-US" dirty="0"/>
              <a:t> id. Quo ex </a:t>
            </a:r>
            <a:r>
              <a:rPr lang="en-US" dirty="0" err="1"/>
              <a:t>laboramus</a:t>
            </a:r>
            <a:r>
              <a:rPr lang="en-US" dirty="0"/>
              <a:t> </a:t>
            </a:r>
            <a:r>
              <a:rPr lang="en-US" dirty="0" err="1"/>
              <a:t>accommodare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his </a:t>
            </a:r>
            <a:r>
              <a:rPr lang="en-US" dirty="0" err="1"/>
              <a:t>falli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. </a:t>
            </a:r>
            <a:r>
              <a:rPr lang="en-US" dirty="0" err="1"/>
              <a:t>Illud</a:t>
            </a:r>
            <a:r>
              <a:rPr lang="en-US" dirty="0"/>
              <a:t> postulant </a:t>
            </a:r>
            <a:br>
              <a:rPr lang="en-US" dirty="0"/>
            </a:b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his.”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8" name="Picture 7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9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8165592" cy="3600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6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8165592" cy="3600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48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Left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2"/>
          </p:nvPr>
        </p:nvSpPr>
        <p:spPr>
          <a:xfrm>
            <a:off x="4762055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399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Left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762055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6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2654"/>
            <a:ext cx="8229600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378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lang="en-US" sz="900" smtClean="0"/>
            </a:lvl1pPr>
          </a:lstStyle>
          <a:p>
            <a:pPr>
              <a:defRPr/>
            </a:pPr>
            <a:r>
              <a:rPr lang="en-US" dirty="0"/>
              <a:t>INSERT DATE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6C6C6C"/>
                </a:solidFill>
                <a:latin typeface="+mn-lt"/>
                <a:ea typeface="+mn-ea"/>
                <a:cs typeface="SapientSansRegular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6C6C6C"/>
                </a:solidFill>
                <a:latin typeface="+mn-lt"/>
                <a:ea typeface="+mn-ea"/>
                <a:cs typeface="Sapient Centro Slab"/>
              </a:defRPr>
            </a:lvl1pPr>
          </a:lstStyle>
          <a:p>
            <a:pPr>
              <a:defRPr/>
            </a:pPr>
            <a:fld id="{4F8F9822-CE00-0B4F-ADB5-DBA954363B0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755" r:id="rId2"/>
    <p:sldLayoutId id="2147483826" r:id="rId3"/>
    <p:sldLayoutId id="2147483827" r:id="rId4"/>
    <p:sldLayoutId id="2147483828" r:id="rId5"/>
    <p:sldLayoutId id="2147483770" r:id="rId6"/>
    <p:sldLayoutId id="2147483810" r:id="rId7"/>
    <p:sldLayoutId id="2147483771" r:id="rId8"/>
    <p:sldLayoutId id="2147483812" r:id="rId9"/>
    <p:sldLayoutId id="2147483772" r:id="rId10"/>
    <p:sldLayoutId id="2147483813" r:id="rId11"/>
    <p:sldLayoutId id="2147483773" r:id="rId12"/>
    <p:sldLayoutId id="2147483814" r:id="rId13"/>
    <p:sldLayoutId id="2147483763" r:id="rId14"/>
    <p:sldLayoutId id="2147483807" r:id="rId15"/>
    <p:sldLayoutId id="2147483829" r:id="rId16"/>
  </p:sldLayoutIdLst>
  <p:hf sldNum="0"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b="0" kern="1200">
          <a:solidFill>
            <a:srgbClr val="123E57"/>
          </a:solidFill>
          <a:latin typeface="+mj-lt"/>
          <a:ea typeface="ＭＳ Ｐゴシック" charset="0"/>
          <a:cs typeface="SapientSansBol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9pPr>
    </p:titleStyle>
    <p:bodyStyle>
      <a:lvl1pPr marL="2286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1pPr>
      <a:lvl2pPr marL="4572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9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2pPr>
      <a:lvl3pPr marL="6858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8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3pPr>
      <a:lvl4pPr marL="9144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7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4pPr>
      <a:lvl5pPr marL="11430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6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russ/documentation/GithubIntro.pptx" TargetMode="External"/><Relationship Id="rId2" Type="http://schemas.openxmlformats.org/officeDocument/2006/relationships/hyperlink" Target="https://github.com/danielruss/documentation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guide for CONNECT study investigators and other non-developers.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FC28D4-C46D-534B-B3F4-5E98E4D1442F}"/>
              </a:ext>
            </a:extLst>
          </p:cNvPr>
          <p:cNvSpPr txBox="1"/>
          <p:nvPr/>
        </p:nvSpPr>
        <p:spPr>
          <a:xfrm>
            <a:off x="4181067" y="2991445"/>
            <a:ext cx="42771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Daniel E. Russ, Ph.D.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Science Research Group, </a:t>
            </a: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Division of Cancer Epidemiology and Genetics, NCI</a:t>
            </a:r>
          </a:p>
        </p:txBody>
      </p:sp>
    </p:spTree>
    <p:extLst>
      <p:ext uri="{BB962C8B-B14F-4D97-AF65-F5344CB8AC3E}">
        <p14:creationId xmlns:p14="http://schemas.microsoft.com/office/powerpoint/2010/main" val="2614925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771D8-7DCE-9444-88CB-6287756B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Issue from the PWA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2BAC2-2570-EF44-85A8-6559083D2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r="40344"/>
          <a:stretch/>
        </p:blipFill>
        <p:spPr>
          <a:xfrm>
            <a:off x="382899" y="694040"/>
            <a:ext cx="3566160" cy="399623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E0F85AC-213D-1646-BB5B-7F76EC4F0D75}"/>
              </a:ext>
            </a:extLst>
          </p:cNvPr>
          <p:cNvSpPr/>
          <p:nvPr/>
        </p:nvSpPr>
        <p:spPr>
          <a:xfrm>
            <a:off x="1799303" y="963561"/>
            <a:ext cx="1120878" cy="609600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CBB63D-7D08-754E-AE0D-13F5C5871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455"/>
          <a:stretch/>
        </p:blipFill>
        <p:spPr>
          <a:xfrm>
            <a:off x="4086707" y="694040"/>
            <a:ext cx="4754880" cy="399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9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821F-3AA4-D541-AAB5-A193CAA43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Example 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C46B5-BA04-734D-9942-9CE2F9AC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4" y="629053"/>
            <a:ext cx="6415675" cy="4114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1D6440-6960-9D48-A225-CF5667D27066}"/>
              </a:ext>
            </a:extLst>
          </p:cNvPr>
          <p:cNvSpPr/>
          <p:nvPr/>
        </p:nvSpPr>
        <p:spPr>
          <a:xfrm>
            <a:off x="1115568" y="3054096"/>
            <a:ext cx="3813048" cy="566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F8DC8E-5325-8547-8019-461BB7829E03}"/>
              </a:ext>
            </a:extLst>
          </p:cNvPr>
          <p:cNvSpPr/>
          <p:nvPr/>
        </p:nvSpPr>
        <p:spPr>
          <a:xfrm>
            <a:off x="1115568" y="2478024"/>
            <a:ext cx="3456432" cy="93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5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F384D-B014-994F-9BD8-09E4796C7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Example Issue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72F55-9B5E-3946-ACCC-E19CB3884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630936"/>
            <a:ext cx="6425184" cy="41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49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A43BE-4E65-1143-A149-127ADB92C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Example Issue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82F1D-FD47-D44C-B4E5-FA92D1BF2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630936"/>
            <a:ext cx="6425184" cy="41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34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79137-B1AC-EF4C-886D-69870E26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Example Issue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E0235-317C-7246-8378-1EC6FFF5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630936"/>
            <a:ext cx="6425184" cy="41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2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025AB-AA40-8C46-81AD-7EB9E649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Example Issue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5AB2B-C3A2-3F48-ABF7-2DF93BE7B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630936"/>
            <a:ext cx="6425184" cy="41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21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AF1D-6718-1F4C-B22F-E1C8432A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issues with the </a:t>
            </a:r>
            <a:r>
              <a:rPr lang="en-US" dirty="0" err="1"/>
              <a:t>Github</a:t>
            </a:r>
            <a:r>
              <a:rPr lang="en-US" dirty="0"/>
              <a:t> Kanban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169C1-3179-F342-8839-9894B477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3" y="761211"/>
            <a:ext cx="8229936" cy="17373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2F5B9CA-76A9-4641-8563-F9ACF8DCAE01}"/>
              </a:ext>
            </a:extLst>
          </p:cNvPr>
          <p:cNvSpPr/>
          <p:nvPr/>
        </p:nvSpPr>
        <p:spPr>
          <a:xfrm>
            <a:off x="3828662" y="2109682"/>
            <a:ext cx="957942" cy="388889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FF86B-3D32-5C41-96D0-8FFA1FA34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17"/>
          <a:stretch/>
        </p:blipFill>
        <p:spPr>
          <a:xfrm>
            <a:off x="158959" y="2644930"/>
            <a:ext cx="8229600" cy="159730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766ECDF-43E8-BC48-BD84-603492657591}"/>
              </a:ext>
            </a:extLst>
          </p:cNvPr>
          <p:cNvSpPr/>
          <p:nvPr/>
        </p:nvSpPr>
        <p:spPr>
          <a:xfrm>
            <a:off x="167954" y="2849812"/>
            <a:ext cx="1604863" cy="826449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1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D33BBB-6408-0F4C-9859-3BD9C2DD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9" y="177281"/>
            <a:ext cx="8013965" cy="4119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40FD2C-4006-9B4B-9094-5DC868A1C149}"/>
              </a:ext>
            </a:extLst>
          </p:cNvPr>
          <p:cNvSpPr txBox="1"/>
          <p:nvPr/>
        </p:nvSpPr>
        <p:spPr>
          <a:xfrm>
            <a:off x="2855169" y="2571750"/>
            <a:ext cx="2024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Cards can be dragged into other columns, or set up to do it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757680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A80E-DACA-B243-A48A-47096563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comments and Questions???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C528F-4E45-C64A-97DB-338A36EB4A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This </a:t>
            </a:r>
            <a:r>
              <a:rPr lang="en-US" dirty="0" err="1"/>
              <a:t>powerpoint</a:t>
            </a:r>
            <a:r>
              <a:rPr lang="en-US" dirty="0"/>
              <a:t> is available in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Repository: </a:t>
            </a:r>
            <a:r>
              <a:rPr lang="en-US" dirty="0">
                <a:hlinkClick r:id="rId2"/>
              </a:rPr>
              <a:t>https://github.com/danielruss/documentation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ppt:  </a:t>
            </a:r>
            <a:r>
              <a:rPr lang="en-US" dirty="0">
                <a:hlinkClick r:id="rId3"/>
              </a:rPr>
              <a:t>https://github.com/danielruss/documentation/GithubIntro.pptx</a:t>
            </a:r>
            <a:r>
              <a:rPr lang="en-US" dirty="0"/>
              <a:t> click view raw</a:t>
            </a:r>
          </a:p>
          <a:p>
            <a:r>
              <a:rPr lang="en-US" dirty="0"/>
              <a:t>Have suggestions or corrections?  </a:t>
            </a:r>
          </a:p>
          <a:p>
            <a:pPr lvl="1"/>
            <a:r>
              <a:rPr lang="en-US" dirty="0"/>
              <a:t>Create an issue</a:t>
            </a:r>
          </a:p>
        </p:txBody>
      </p:sp>
    </p:spTree>
    <p:extLst>
      <p:ext uri="{BB962C8B-B14F-4D97-AF65-F5344CB8AC3E}">
        <p14:creationId xmlns:p14="http://schemas.microsoft.com/office/powerpoint/2010/main" val="1254984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72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Github</a:t>
            </a:r>
            <a:r>
              <a:rPr lang="en-US" sz="2800" dirty="0"/>
              <a:t> is a Web-Based Repository (GIT)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3BC7DF-7240-6A4D-AF3D-32A532788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2240" y="896322"/>
            <a:ext cx="918180" cy="1049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5EA0F4-AA86-8F40-8ADE-39696B3A36F2}"/>
              </a:ext>
            </a:extLst>
          </p:cNvPr>
          <p:cNvSpPr txBox="1"/>
          <p:nvPr/>
        </p:nvSpPr>
        <p:spPr>
          <a:xfrm>
            <a:off x="188432" y="3184945"/>
            <a:ext cx="1353064" cy="11695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1</a:t>
            </a:r>
          </a:p>
          <a:p>
            <a:r>
              <a:rPr lang="en-US" sz="1400" dirty="0">
                <a:latin typeface="+mj-lt"/>
              </a:rPr>
              <a:t>The rain in Spain stays mainly on the plains.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678561-D95E-9942-8BF9-2AE3FFF08D3E}"/>
              </a:ext>
            </a:extLst>
          </p:cNvPr>
          <p:cNvSpPr txBox="1"/>
          <p:nvPr/>
        </p:nvSpPr>
        <p:spPr>
          <a:xfrm>
            <a:off x="188432" y="836221"/>
            <a:ext cx="1353064" cy="11695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1</a:t>
            </a:r>
          </a:p>
          <a:p>
            <a:r>
              <a:rPr lang="en-US" sz="1400" dirty="0">
                <a:latin typeface="+mj-lt"/>
              </a:rPr>
              <a:t>The reign in Spain stays mainly on the plains.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BE8D2-132B-D441-A660-C3EA5D294F02}"/>
              </a:ext>
            </a:extLst>
          </p:cNvPr>
          <p:cNvSpPr txBox="1"/>
          <p:nvPr/>
        </p:nvSpPr>
        <p:spPr>
          <a:xfrm>
            <a:off x="1720844" y="836221"/>
            <a:ext cx="1353064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2</a:t>
            </a:r>
          </a:p>
          <a:p>
            <a:r>
              <a:rPr lang="en-US" sz="1400" dirty="0">
                <a:latin typeface="+mj-lt"/>
              </a:rPr>
              <a:t>The unexamined life is not worth living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049439C-86E4-484C-8006-FA21590FC521}"/>
              </a:ext>
            </a:extLst>
          </p:cNvPr>
          <p:cNvSpPr/>
          <p:nvPr/>
        </p:nvSpPr>
        <p:spPr>
          <a:xfrm rot="5400000">
            <a:off x="379103" y="2392441"/>
            <a:ext cx="971723" cy="310366"/>
          </a:xfrm>
          <a:prstGeom prst="rightArrow">
            <a:avLst/>
          </a:prstGeom>
          <a:gradFill>
            <a:gsLst>
              <a:gs pos="0">
                <a:srgbClr val="000000"/>
              </a:gs>
              <a:gs pos="100000">
                <a:schemeClr val="bg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2FD352B-4E0B-DB40-8085-F3BA295D9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2240" y="3245046"/>
            <a:ext cx="918180" cy="104934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1D73252-D53D-FC4F-B413-63668C87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813659"/>
              </p:ext>
            </p:extLst>
          </p:nvPr>
        </p:nvGraphicFramePr>
        <p:xfrm>
          <a:off x="4664085" y="915536"/>
          <a:ext cx="2596706" cy="1010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8426">
                  <a:extLst>
                    <a:ext uri="{9D8B030D-6E8A-4147-A177-3AD203B41FA5}">
                      <a16:colId xmlns:a16="http://schemas.microsoft.com/office/drawing/2014/main" val="1424512026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664660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419682"/>
                  </a:ext>
                </a:extLst>
              </a:tr>
              <a:tr h="36270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2b73114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3923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3E1932A-0F62-1E45-97B7-5453BB89C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10561"/>
              </p:ext>
            </p:extLst>
          </p:nvPr>
        </p:nvGraphicFramePr>
        <p:xfrm>
          <a:off x="4664085" y="2944220"/>
          <a:ext cx="2596706" cy="165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8426">
                  <a:extLst>
                    <a:ext uri="{9D8B030D-6E8A-4147-A177-3AD203B41FA5}">
                      <a16:colId xmlns:a16="http://schemas.microsoft.com/office/drawing/2014/main" val="1424512026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664660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41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781efc8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39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2b73114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3923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35F324D-7D50-8043-B409-A51B9DE4B6CD}"/>
              </a:ext>
            </a:extLst>
          </p:cNvPr>
          <p:cNvSpPr txBox="1"/>
          <p:nvPr/>
        </p:nvSpPr>
        <p:spPr>
          <a:xfrm>
            <a:off x="1720844" y="3184945"/>
            <a:ext cx="1353064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2</a:t>
            </a:r>
          </a:p>
          <a:p>
            <a:r>
              <a:rPr lang="en-US" sz="1400" dirty="0">
                <a:latin typeface="+mj-lt"/>
              </a:rPr>
              <a:t>The unexamined life is not worth living</a:t>
            </a:r>
          </a:p>
        </p:txBody>
      </p:sp>
    </p:spTree>
    <p:extLst>
      <p:ext uri="{BB962C8B-B14F-4D97-AF65-F5344CB8AC3E}">
        <p14:creationId xmlns:p14="http://schemas.microsoft.com/office/powerpoint/2010/main" val="88444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integrates communication with our repository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9BBC8AC-3F4D-D84B-ADC8-EEF4ABD734A4}"/>
              </a:ext>
            </a:extLst>
          </p:cNvPr>
          <p:cNvGrpSpPr/>
          <p:nvPr/>
        </p:nvGrpSpPr>
        <p:grpSpPr>
          <a:xfrm>
            <a:off x="1373954" y="2860622"/>
            <a:ext cx="2835530" cy="1337693"/>
            <a:chOff x="5018454" y="2860622"/>
            <a:chExt cx="2835530" cy="133769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0B22EE2-B28C-B749-AFB7-853BF232C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8454" y="3283915"/>
              <a:ext cx="283553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86CD4E-D1DF-A846-8D28-B7773DF3A754}"/>
                </a:ext>
              </a:extLst>
            </p:cNvPr>
            <p:cNvSpPr txBox="1"/>
            <p:nvPr/>
          </p:nvSpPr>
          <p:spPr>
            <a:xfrm>
              <a:off x="6010462" y="2860622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Issues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A3FCE8-18D5-DA42-9D3B-36BE430BCCD7}"/>
              </a:ext>
            </a:extLst>
          </p:cNvPr>
          <p:cNvGrpSpPr/>
          <p:nvPr/>
        </p:nvGrpSpPr>
        <p:grpSpPr>
          <a:xfrm>
            <a:off x="1966118" y="952164"/>
            <a:ext cx="5211765" cy="1328284"/>
            <a:chOff x="1966118" y="952164"/>
            <a:chExt cx="5211765" cy="132828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F38260-EAAB-074D-909A-19038AE60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6118" y="1366048"/>
              <a:ext cx="5211765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41BB49-2E44-DA4C-9EF3-A0C5EA04FA98}"/>
                </a:ext>
              </a:extLst>
            </p:cNvPr>
            <p:cNvSpPr txBox="1"/>
            <p:nvPr/>
          </p:nvSpPr>
          <p:spPr>
            <a:xfrm>
              <a:off x="4197539" y="952164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Gitter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FEA16CA-4FD2-D54A-B673-495728376C07}"/>
              </a:ext>
            </a:extLst>
          </p:cNvPr>
          <p:cNvGrpSpPr/>
          <p:nvPr/>
        </p:nvGrpSpPr>
        <p:grpSpPr>
          <a:xfrm>
            <a:off x="5583438" y="2860622"/>
            <a:ext cx="2186608" cy="1337693"/>
            <a:chOff x="1422561" y="2860622"/>
            <a:chExt cx="2186608" cy="133769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C54AD24-ACBD-4A40-9A59-7D2613232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2561" y="3283915"/>
              <a:ext cx="2186608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D6AAF8-8E31-2C49-86CA-CBE7EF81EC8C}"/>
                </a:ext>
              </a:extLst>
            </p:cNvPr>
            <p:cNvSpPr txBox="1"/>
            <p:nvPr/>
          </p:nvSpPr>
          <p:spPr>
            <a:xfrm>
              <a:off x="1628443" y="2860622"/>
              <a:ext cx="1774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Kanban Boards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66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9B9659-B272-194E-944D-0B51B3E11C3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t="4" b="23734"/>
          <a:stretch/>
        </p:blipFill>
        <p:spPr>
          <a:xfrm>
            <a:off x="457200" y="-137846"/>
            <a:ext cx="8046720" cy="4764380"/>
          </a:xfrm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5F2D66-B173-CF4A-9848-416DFAEA478B}"/>
              </a:ext>
            </a:extLst>
          </p:cNvPr>
          <p:cNvSpPr/>
          <p:nvPr/>
        </p:nvSpPr>
        <p:spPr>
          <a:xfrm>
            <a:off x="4960112" y="1629664"/>
            <a:ext cx="2080768" cy="130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4DEF3E-C0E2-0645-988D-240E1304D80C}"/>
              </a:ext>
            </a:extLst>
          </p:cNvPr>
          <p:cNvSpPr/>
          <p:nvPr/>
        </p:nvSpPr>
        <p:spPr>
          <a:xfrm>
            <a:off x="4960112" y="2114296"/>
            <a:ext cx="2080768" cy="130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2CDE64-513E-F445-ABCE-9F17DF243941}"/>
              </a:ext>
            </a:extLst>
          </p:cNvPr>
          <p:cNvSpPr/>
          <p:nvPr/>
        </p:nvSpPr>
        <p:spPr>
          <a:xfrm>
            <a:off x="4960112" y="2598928"/>
            <a:ext cx="865632" cy="1300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3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433A19-64CE-ED44-AFCA-206AC1CF1B0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b="16280"/>
          <a:stretch/>
        </p:blipFill>
        <p:spPr>
          <a:xfrm>
            <a:off x="795528" y="-164589"/>
            <a:ext cx="8046720" cy="5230310"/>
          </a:xfrm>
        </p:spPr>
      </p:pic>
    </p:spTree>
    <p:extLst>
      <p:ext uri="{BB962C8B-B14F-4D97-AF65-F5344CB8AC3E}">
        <p14:creationId xmlns:p14="http://schemas.microsoft.com/office/powerpoint/2010/main" val="760275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01581B-962E-3849-940A-182348711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0" y="815082"/>
            <a:ext cx="7940351" cy="38006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EECC049-952F-4144-A9A6-A46ED5F7FFB1}"/>
              </a:ext>
            </a:extLst>
          </p:cNvPr>
          <p:cNvSpPr/>
          <p:nvPr/>
        </p:nvSpPr>
        <p:spPr>
          <a:xfrm>
            <a:off x="6400800" y="1187532"/>
            <a:ext cx="486888" cy="344386"/>
          </a:xfrm>
          <a:prstGeom prst="ellipse">
            <a:avLst/>
          </a:prstGeom>
          <a:noFill/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9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ADF4-47C9-C342-96E8-FE080626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</a:t>
            </a:r>
            <a:r>
              <a:rPr lang="en-US" dirty="0" err="1"/>
              <a:t>Gitter</a:t>
            </a:r>
            <a:r>
              <a:rPr lang="en-US" dirty="0"/>
              <a:t>  https://</a:t>
            </a:r>
            <a:r>
              <a:rPr lang="en-US" dirty="0" err="1"/>
              <a:t>gitter.im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328B9C-C6E2-244C-871A-693A2EB1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105"/>
            <a:ext cx="9144000" cy="1641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27D538-366E-0B4B-ADC8-6934803E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516" y="2424388"/>
            <a:ext cx="3409432" cy="217024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74BBCE2-4D89-FA4A-91DA-E101D3B872EB}"/>
              </a:ext>
            </a:extLst>
          </p:cNvPr>
          <p:cNvSpPr/>
          <p:nvPr/>
        </p:nvSpPr>
        <p:spPr>
          <a:xfrm>
            <a:off x="6615404" y="1439391"/>
            <a:ext cx="2192694" cy="630981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A59318-9E9F-4040-A25D-62CC9BC6815D}"/>
              </a:ext>
            </a:extLst>
          </p:cNvPr>
          <p:cNvSpPr/>
          <p:nvPr/>
        </p:nvSpPr>
        <p:spPr>
          <a:xfrm>
            <a:off x="2858278" y="3194020"/>
            <a:ext cx="2628122" cy="630981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4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5BBC-E052-534C-938B-043DFDCE5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our private </a:t>
            </a:r>
            <a:r>
              <a:rPr lang="en-US" dirty="0" err="1"/>
              <a:t>gitter</a:t>
            </a:r>
            <a:r>
              <a:rPr lang="en-US" dirty="0"/>
              <a:t> 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FA3DE-12DC-4645-943A-2ED00CC50107}"/>
              </a:ext>
            </a:extLst>
          </p:cNvPr>
          <p:cNvSpPr txBox="1"/>
          <p:nvPr/>
        </p:nvSpPr>
        <p:spPr>
          <a:xfrm>
            <a:off x="816077" y="1081548"/>
            <a:ext cx="7561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me:  If I know you’re a Connect person, I’ll invite you.  I’m in NED or search </a:t>
            </a:r>
            <a:r>
              <a:rPr lang="en-US" dirty="0" err="1"/>
              <a:t>gitter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9B7996-8FDE-9C42-B55E-E6C56972D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15" y="2091672"/>
            <a:ext cx="5231319" cy="260857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9760D35-5850-CA4B-8E11-3CFCA1F1C5B4}"/>
              </a:ext>
            </a:extLst>
          </p:cNvPr>
          <p:cNvSpPr/>
          <p:nvPr/>
        </p:nvSpPr>
        <p:spPr>
          <a:xfrm>
            <a:off x="1179874" y="3022331"/>
            <a:ext cx="747251" cy="42278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174962-CED0-CF4E-8AB9-CEE98ECCD3FE}"/>
              </a:ext>
            </a:extLst>
          </p:cNvPr>
          <p:cNvSpPr/>
          <p:nvPr/>
        </p:nvSpPr>
        <p:spPr>
          <a:xfrm>
            <a:off x="1627242" y="3725338"/>
            <a:ext cx="1469919" cy="42278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9717-514C-444D-A7AC-D1778C39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Issue (Bug report)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FC8A4F-ADDA-FF43-970F-24FBA0E24FC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341329" y="486918"/>
            <a:ext cx="8461342" cy="466344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B553F1-4A58-8648-A756-C1F6837EC5CE}"/>
              </a:ext>
            </a:extLst>
          </p:cNvPr>
          <p:cNvSpPr txBox="1"/>
          <p:nvPr/>
        </p:nvSpPr>
        <p:spPr>
          <a:xfrm>
            <a:off x="4837553" y="344675"/>
            <a:ext cx="382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episphere</a:t>
            </a:r>
            <a:r>
              <a:rPr lang="en-US" dirty="0"/>
              <a:t>/connect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EA161D-1A5B-054D-B4B6-5AED3E21A4F3}"/>
              </a:ext>
            </a:extLst>
          </p:cNvPr>
          <p:cNvSpPr/>
          <p:nvPr/>
        </p:nvSpPr>
        <p:spPr>
          <a:xfrm>
            <a:off x="2340864" y="1682496"/>
            <a:ext cx="603504" cy="292608"/>
          </a:xfrm>
          <a:prstGeom prst="ellipse">
            <a:avLst/>
          </a:prstGeom>
          <a:noFill/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F54CB9-3303-7749-8C11-A525D7EB3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28" y="484632"/>
            <a:ext cx="8398891" cy="462902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0310D4F-FCD9-134B-A7B1-4BB8F00F7779}"/>
              </a:ext>
            </a:extLst>
          </p:cNvPr>
          <p:cNvSpPr/>
          <p:nvPr/>
        </p:nvSpPr>
        <p:spPr>
          <a:xfrm>
            <a:off x="6410132" y="2652837"/>
            <a:ext cx="767908" cy="369331"/>
          </a:xfrm>
          <a:prstGeom prst="ellipse">
            <a:avLst/>
          </a:prstGeom>
          <a:noFill/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0376E3-D39A-AA41-ABB9-9057F36E9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28" y="484632"/>
            <a:ext cx="8398891" cy="46290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177969-CE3D-294E-8521-FF091A0C39D2}"/>
              </a:ext>
            </a:extLst>
          </p:cNvPr>
          <p:cNvSpPr txBox="1"/>
          <p:nvPr/>
        </p:nvSpPr>
        <p:spPr>
          <a:xfrm>
            <a:off x="5997373" y="1436585"/>
            <a:ext cx="23613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Short description of the issue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C6675A-9B51-374D-B06F-913407D4DD73}"/>
              </a:ext>
            </a:extLst>
          </p:cNvPr>
          <p:cNvSpPr txBox="1"/>
          <p:nvPr/>
        </p:nvSpPr>
        <p:spPr>
          <a:xfrm>
            <a:off x="5997372" y="2799143"/>
            <a:ext cx="23613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detailed description of the issue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1DF1CF-9DED-C041-AEB2-84A7A80A6F1A}"/>
              </a:ext>
            </a:extLst>
          </p:cNvPr>
          <p:cNvCxnSpPr>
            <a:stCxn id="17" idx="1"/>
          </p:cNvCxnSpPr>
          <p:nvPr/>
        </p:nvCxnSpPr>
        <p:spPr>
          <a:xfrm flipH="1">
            <a:off x="5093208" y="1759751"/>
            <a:ext cx="904165" cy="507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CC8794-56D4-9544-88EC-883F2E120920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971290" y="3122309"/>
            <a:ext cx="1026082" cy="14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50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</p:bldLst>
  </p:timing>
</p:sld>
</file>

<file path=ppt/theme/theme1.xml><?xml version="1.0" encoding="utf-8"?>
<a:theme xmlns:a="http://schemas.openxmlformats.org/drawingml/2006/main" name="NCI PPT Template 16x9 WHITE">
  <a:themeElements>
    <a:clrScheme name="NCI Colors Theme">
      <a:dk1>
        <a:srgbClr val="606060"/>
      </a:dk1>
      <a:lt1>
        <a:srgbClr val="FFFFFF"/>
      </a:lt1>
      <a:dk2>
        <a:srgbClr val="BB0E3D"/>
      </a:dk2>
      <a:lt2>
        <a:srgbClr val="FFFFFF"/>
      </a:lt2>
      <a:accent1>
        <a:srgbClr val="BB0E3D"/>
      </a:accent1>
      <a:accent2>
        <a:srgbClr val="606060"/>
      </a:accent2>
      <a:accent3>
        <a:srgbClr val="123E57"/>
      </a:accent3>
      <a:accent4>
        <a:srgbClr val="2A71A5"/>
      </a:accent4>
      <a:accent5>
        <a:srgbClr val="178DA9"/>
      </a:accent5>
      <a:accent6>
        <a:srgbClr val="009999"/>
      </a:accent6>
      <a:hlink>
        <a:srgbClr val="3F54C9"/>
      </a:hlink>
      <a:folHlink>
        <a:srgbClr val="60606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CI PPT Template 16x9 WHITE_1" id="{315FC655-3CE9-8747-A9BB-A94F06FB3969}" vid="{B16B8D71-A7B7-F341-8D81-92A6DCDF65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NCI PPT Template 16x9 WHITE</Template>
  <TotalTime>1156</TotalTime>
  <Words>273</Words>
  <Application>Microsoft Macintosh PowerPoint</Application>
  <PresentationFormat>On-screen Show (16:9)</PresentationFormat>
  <Paragraphs>53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SapientCentroSlab-Light</vt:lpstr>
      <vt:lpstr>Wingdings</vt:lpstr>
      <vt:lpstr>NCI PPT Template 16x9 WHITE</vt:lpstr>
      <vt:lpstr>Getting started with Github</vt:lpstr>
      <vt:lpstr>Github is a Web-Based Repository (GIT)</vt:lpstr>
      <vt:lpstr>Github integrates communication with our repository</vt:lpstr>
      <vt:lpstr>PowerPoint Presentation</vt:lpstr>
      <vt:lpstr>PowerPoint Presentation</vt:lpstr>
      <vt:lpstr>PowerPoint Presentation</vt:lpstr>
      <vt:lpstr>Communicating via Gitter  https://gitter.im</vt:lpstr>
      <vt:lpstr>Joining our private gitter chat</vt:lpstr>
      <vt:lpstr>Creating an Issue (Bug report)</vt:lpstr>
      <vt:lpstr>Creating an Issue from the PWA</vt:lpstr>
      <vt:lpstr>Creating an Example Issue</vt:lpstr>
      <vt:lpstr>Creating an Example Issue </vt:lpstr>
      <vt:lpstr>Creating an Example Issue </vt:lpstr>
      <vt:lpstr>Creating an Example Issue </vt:lpstr>
      <vt:lpstr>Creating an Example Issue </vt:lpstr>
      <vt:lpstr>Tracking issues with the Github Kanban</vt:lpstr>
      <vt:lpstr>PowerPoint Presentation</vt:lpstr>
      <vt:lpstr>Last comments and Questions???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Github</dc:title>
  <dc:creator>Russ, Daniel (NIH/NCI) [E]</dc:creator>
  <cp:lastModifiedBy>Russ, Daniel (NIH/NCI) [E]</cp:lastModifiedBy>
  <cp:revision>44</cp:revision>
  <dcterms:created xsi:type="dcterms:W3CDTF">2020-04-09T16:58:51Z</dcterms:created>
  <dcterms:modified xsi:type="dcterms:W3CDTF">2020-04-27T15:05:11Z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ctompk</vt:lpwstr>
  </property>
  <property fmtid="{D5CDD505-2E9C-101B-9397-08002B2CF9AE}" pid="3" name="Offisync_UpdateToken">
    <vt:lpwstr>6</vt:lpwstr>
  </property>
  <property fmtid="{D5CDD505-2E9C-101B-9397-08002B2CF9AE}" pid="4" name="Jive_VersionGuid">
    <vt:lpwstr>52528687-c425-4c02-aa36-9dee618be8dc</vt:lpwstr>
  </property>
  <property fmtid="{D5CDD505-2E9C-101B-9397-08002B2CF9AE}" pid="5" name="Offisync_ProviderInitializationData">
    <vt:lpwstr>https://vox.sapient.com</vt:lpwstr>
  </property>
  <property fmtid="{D5CDD505-2E9C-101B-9397-08002B2CF9AE}" pid="6" name="Offisync_ServerID">
    <vt:lpwstr>2a760b3e-54a5-418b-9dd9-555cd32dea45</vt:lpwstr>
  </property>
  <property fmtid="{D5CDD505-2E9C-101B-9397-08002B2CF9AE}" pid="7" name="Offisync_UniqueId">
    <vt:lpwstr>79519</vt:lpwstr>
  </property>
</Properties>
</file>